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
      <p:font typeface="Overpass"/>
      <p:regular r:id="rId23"/>
    </p:embeddedFont>
    <p:embeddedFont>
      <p:font typeface="Overpas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82134"/>
            <a:ext cx="7468553" cy="3886200"/>
          </a:xfrm>
          <a:prstGeom prst="rect">
            <a:avLst/>
          </a:prstGeom>
          <a:noFill/>
          <a:ln/>
        </p:spPr>
        <p:txBody>
          <a:bodyPr wrap="square" lIns="0" tIns="0" rIns="0" bIns="0" rtlCol="0" anchor="t"/>
          <a:lstStyle/>
          <a:p>
            <a:pPr indent="0" marL="0">
              <a:lnSpc>
                <a:spcPts val="7650"/>
              </a:lnSpc>
              <a:buNone/>
            </a:pPr>
            <a:r>
              <a:rPr lang="en-US" sz="6100" b="1" spc="-184" kern="0" dirty="0">
                <a:solidFill>
                  <a:srgbClr val="FFFFFF"/>
                </a:solidFill>
                <a:latin typeface="Overpass Bold" pitchFamily="34" charset="0"/>
                <a:ea typeface="Overpass Bold" pitchFamily="34" charset="-122"/>
                <a:cs typeface="Overpass Bold" pitchFamily="34" charset="-120"/>
              </a:rPr>
              <a:t>Pothole Detection Using Convolutional Neural Networks and Transfer Learning</a:t>
            </a:r>
            <a:endParaRPr lang="en-US" sz="6100" dirty="0"/>
          </a:p>
        </p:txBody>
      </p:sp>
      <p:sp>
        <p:nvSpPr>
          <p:cNvPr id="4" name="Text 1"/>
          <p:cNvSpPr/>
          <p:nvPr/>
        </p:nvSpPr>
        <p:spPr>
          <a:xfrm>
            <a:off x="837724" y="5127308"/>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This project aims to develop an efficient system for automatically detecting potholes in road images. By classifying images as 'Normal' or 'Potholes', we can enhance road inspection processes and improve safety.</a:t>
            </a:r>
            <a:endParaRPr lang="en-US" sz="1850" dirty="0"/>
          </a:p>
        </p:txBody>
      </p:sp>
      <p:sp>
        <p:nvSpPr>
          <p:cNvPr id="5" name="Shape 2"/>
          <p:cNvSpPr/>
          <p:nvPr/>
        </p:nvSpPr>
        <p:spPr>
          <a:xfrm>
            <a:off x="837724" y="6946463"/>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6954083"/>
            <a:ext cx="367665" cy="367665"/>
          </a:xfrm>
          <a:prstGeom prst="rect">
            <a:avLst/>
          </a:prstGeom>
        </p:spPr>
      </p:pic>
      <p:sp>
        <p:nvSpPr>
          <p:cNvPr id="7" name="Text 3"/>
          <p:cNvSpPr/>
          <p:nvPr/>
        </p:nvSpPr>
        <p:spPr>
          <a:xfrm>
            <a:off x="1340287" y="6928604"/>
            <a:ext cx="1962507" cy="418862"/>
          </a:xfrm>
          <a:prstGeom prst="rect">
            <a:avLst/>
          </a:prstGeom>
          <a:noFill/>
          <a:ln/>
        </p:spPr>
        <p:txBody>
          <a:bodyPr wrap="none" lIns="0" tIns="0" rIns="0" bIns="0" rtlCol="0" anchor="t"/>
          <a:lstStyle/>
          <a:p>
            <a:pPr algn="l" indent="0" marL="0">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Tarun Vaka</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391733"/>
            <a:ext cx="5632490"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Q&amp;A</a:t>
            </a:r>
            <a:endParaRPr lang="en-US" sz="4400" dirty="0"/>
          </a:p>
        </p:txBody>
      </p:sp>
      <p:sp>
        <p:nvSpPr>
          <p:cNvPr id="4" name="Text 1"/>
          <p:cNvSpPr/>
          <p:nvPr/>
        </p:nvSpPr>
        <p:spPr>
          <a:xfrm>
            <a:off x="837724" y="4454723"/>
            <a:ext cx="7468553"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Let's discuss. Your questions and insights are highly valued!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8462367"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Data Collection and Preprocessing</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Dataset Sources</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Images were sourced from publicly available datasets and web scraping. This includes various road types, lighting, and weather conditions.</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Dataset Structure</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dataset contains two classes: 'Normal' and 'Potholes,' with thousands of images in each category.</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Preprocessing</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Images are resized to a standard resolution (e.g., 224x224 pixels) and normalized to ensure consistent input for the CNN.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8028" y="774144"/>
            <a:ext cx="7163633" cy="539353"/>
          </a:xfrm>
          <a:prstGeom prst="rect">
            <a:avLst/>
          </a:prstGeom>
          <a:noFill/>
          <a:ln/>
        </p:spPr>
        <p:txBody>
          <a:bodyPr wrap="none" lIns="0" tIns="0" rIns="0" bIns="0" rtlCol="0" anchor="t"/>
          <a:lstStyle/>
          <a:p>
            <a:pPr indent="0" marL="0">
              <a:lnSpc>
                <a:spcPts val="4200"/>
              </a:lnSpc>
              <a:buNone/>
            </a:pPr>
            <a:r>
              <a:rPr lang="en-US" sz="3350" b="1" spc="-102" kern="0" dirty="0">
                <a:solidFill>
                  <a:srgbClr val="FFFFFF"/>
                </a:solidFill>
                <a:latin typeface="Overpass Bold" pitchFamily="34" charset="0"/>
                <a:ea typeface="Overpass Bold" pitchFamily="34" charset="-122"/>
                <a:cs typeface="Overpass Bold" pitchFamily="34" charset="-120"/>
              </a:rPr>
              <a:t>Data Preprocessing for Deep Learning</a:t>
            </a:r>
            <a:endParaRPr lang="en-US" sz="3350" dirty="0"/>
          </a:p>
        </p:txBody>
      </p:sp>
      <p:pic>
        <p:nvPicPr>
          <p:cNvPr id="4" name="Image 1" descr="preencoded.png">    </p:cNvPr>
          <p:cNvPicPr>
            <a:picLocks noChangeAspect="1"/>
          </p:cNvPicPr>
          <p:nvPr/>
        </p:nvPicPr>
        <p:blipFill>
          <a:blip r:embed="rId2"/>
          <a:stretch>
            <a:fillRect/>
          </a:stretch>
        </p:blipFill>
        <p:spPr>
          <a:xfrm>
            <a:off x="6128028" y="1588413"/>
            <a:ext cx="916662" cy="1466731"/>
          </a:xfrm>
          <a:prstGeom prst="rect">
            <a:avLst/>
          </a:prstGeom>
        </p:spPr>
      </p:pic>
      <p:sp>
        <p:nvSpPr>
          <p:cNvPr id="5" name="Text 1"/>
          <p:cNvSpPr/>
          <p:nvPr/>
        </p:nvSpPr>
        <p:spPr>
          <a:xfrm>
            <a:off x="7319605" y="1771650"/>
            <a:ext cx="2157055" cy="269677"/>
          </a:xfrm>
          <a:prstGeom prst="rect">
            <a:avLst/>
          </a:prstGeom>
          <a:noFill/>
          <a:ln/>
        </p:spPr>
        <p:txBody>
          <a:bodyPr wrap="none" lIns="0" tIns="0" rIns="0" bIns="0" rtlCol="0" anchor="t"/>
          <a:lstStyle/>
          <a:p>
            <a:pPr algn="l" indent="0" marL="0">
              <a:lnSpc>
                <a:spcPts val="2100"/>
              </a:lnSpc>
              <a:buNone/>
            </a:pPr>
            <a:r>
              <a:rPr lang="en-US" sz="1650" b="1" spc="-51" kern="0" dirty="0">
                <a:solidFill>
                  <a:srgbClr val="E5E0DF"/>
                </a:solidFill>
                <a:latin typeface="Overpass Bold" pitchFamily="34" charset="0"/>
                <a:ea typeface="Overpass Bold" pitchFamily="34" charset="-122"/>
                <a:cs typeface="Overpass Bold" pitchFamily="34" charset="-120"/>
              </a:rPr>
              <a:t>Resizing</a:t>
            </a:r>
            <a:endParaRPr lang="en-US" sz="1650" dirty="0"/>
          </a:p>
        </p:txBody>
      </p:sp>
      <p:sp>
        <p:nvSpPr>
          <p:cNvPr id="6" name="Text 2"/>
          <p:cNvSpPr/>
          <p:nvPr/>
        </p:nvSpPr>
        <p:spPr>
          <a:xfrm>
            <a:off x="7319605" y="2151221"/>
            <a:ext cx="6669167" cy="293370"/>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Images resized to 128x128 pixels for manageable input size.</a:t>
            </a:r>
            <a:endParaRPr lang="en-US" sz="1400" dirty="0"/>
          </a:p>
        </p:txBody>
      </p:sp>
      <p:pic>
        <p:nvPicPr>
          <p:cNvPr id="7" name="Image 2" descr="preencoded.png">    </p:cNvPr>
          <p:cNvPicPr>
            <a:picLocks noChangeAspect="1"/>
          </p:cNvPicPr>
          <p:nvPr/>
        </p:nvPicPr>
        <p:blipFill>
          <a:blip r:embed="rId3"/>
          <a:stretch>
            <a:fillRect/>
          </a:stretch>
        </p:blipFill>
        <p:spPr>
          <a:xfrm>
            <a:off x="6128028" y="3055144"/>
            <a:ext cx="916662" cy="1466731"/>
          </a:xfrm>
          <a:prstGeom prst="rect">
            <a:avLst/>
          </a:prstGeom>
        </p:spPr>
      </p:pic>
      <p:sp>
        <p:nvSpPr>
          <p:cNvPr id="8" name="Text 3"/>
          <p:cNvSpPr/>
          <p:nvPr/>
        </p:nvSpPr>
        <p:spPr>
          <a:xfrm>
            <a:off x="7319605" y="3238381"/>
            <a:ext cx="2157055" cy="269677"/>
          </a:xfrm>
          <a:prstGeom prst="rect">
            <a:avLst/>
          </a:prstGeom>
          <a:noFill/>
          <a:ln/>
        </p:spPr>
        <p:txBody>
          <a:bodyPr wrap="none" lIns="0" tIns="0" rIns="0" bIns="0" rtlCol="0" anchor="t"/>
          <a:lstStyle/>
          <a:p>
            <a:pPr algn="l" indent="0" marL="0">
              <a:lnSpc>
                <a:spcPts val="2100"/>
              </a:lnSpc>
              <a:buNone/>
            </a:pPr>
            <a:r>
              <a:rPr lang="en-US" sz="1650" b="1" spc="-51" kern="0" dirty="0">
                <a:solidFill>
                  <a:srgbClr val="E5E0DF"/>
                </a:solidFill>
                <a:latin typeface="Overpass Bold" pitchFamily="34" charset="0"/>
                <a:ea typeface="Overpass Bold" pitchFamily="34" charset="-122"/>
                <a:cs typeface="Overpass Bold" pitchFamily="34" charset="-120"/>
              </a:rPr>
              <a:t>Normalization</a:t>
            </a:r>
            <a:endParaRPr lang="en-US" sz="1650" dirty="0"/>
          </a:p>
        </p:txBody>
      </p:sp>
      <p:sp>
        <p:nvSpPr>
          <p:cNvPr id="9" name="Text 4"/>
          <p:cNvSpPr/>
          <p:nvPr/>
        </p:nvSpPr>
        <p:spPr>
          <a:xfrm>
            <a:off x="7319605" y="3617952"/>
            <a:ext cx="6669167" cy="293370"/>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Pixel values normalized to 0-1 range to improve training stability.</a:t>
            </a:r>
            <a:endParaRPr lang="en-US" sz="1400" dirty="0"/>
          </a:p>
        </p:txBody>
      </p:sp>
      <p:pic>
        <p:nvPicPr>
          <p:cNvPr id="10" name="Image 3" descr="preencoded.png">    </p:cNvPr>
          <p:cNvPicPr>
            <a:picLocks noChangeAspect="1"/>
          </p:cNvPicPr>
          <p:nvPr/>
        </p:nvPicPr>
        <p:blipFill>
          <a:blip r:embed="rId4"/>
          <a:stretch>
            <a:fillRect/>
          </a:stretch>
        </p:blipFill>
        <p:spPr>
          <a:xfrm>
            <a:off x="6128028" y="4521875"/>
            <a:ext cx="916662" cy="1466731"/>
          </a:xfrm>
          <a:prstGeom prst="rect">
            <a:avLst/>
          </a:prstGeom>
        </p:spPr>
      </p:pic>
      <p:sp>
        <p:nvSpPr>
          <p:cNvPr id="11" name="Text 5"/>
          <p:cNvSpPr/>
          <p:nvPr/>
        </p:nvSpPr>
        <p:spPr>
          <a:xfrm>
            <a:off x="7319605" y="4705112"/>
            <a:ext cx="2157055" cy="269677"/>
          </a:xfrm>
          <a:prstGeom prst="rect">
            <a:avLst/>
          </a:prstGeom>
          <a:noFill/>
          <a:ln/>
        </p:spPr>
        <p:txBody>
          <a:bodyPr wrap="none" lIns="0" tIns="0" rIns="0" bIns="0" rtlCol="0" anchor="t"/>
          <a:lstStyle/>
          <a:p>
            <a:pPr algn="l" indent="0" marL="0">
              <a:lnSpc>
                <a:spcPts val="2100"/>
              </a:lnSpc>
              <a:buNone/>
            </a:pPr>
            <a:r>
              <a:rPr lang="en-US" sz="1650" b="1" spc="-51" kern="0" dirty="0">
                <a:solidFill>
                  <a:srgbClr val="E5E0DF"/>
                </a:solidFill>
                <a:latin typeface="Overpass Bold" pitchFamily="34" charset="0"/>
                <a:ea typeface="Overpass Bold" pitchFamily="34" charset="-122"/>
                <a:cs typeface="Overpass Bold" pitchFamily="34" charset="-120"/>
              </a:rPr>
              <a:t>Label Assignment</a:t>
            </a:r>
            <a:endParaRPr lang="en-US" sz="1650" dirty="0"/>
          </a:p>
        </p:txBody>
      </p:sp>
      <p:sp>
        <p:nvSpPr>
          <p:cNvPr id="12" name="Text 6"/>
          <p:cNvSpPr/>
          <p:nvPr/>
        </p:nvSpPr>
        <p:spPr>
          <a:xfrm>
            <a:off x="7319605" y="5084683"/>
            <a:ext cx="6669167" cy="293370"/>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'Normal' images labeled as 0, 'Pothole' images labeled as 1.</a:t>
            </a:r>
            <a:endParaRPr lang="en-US" sz="1400" dirty="0"/>
          </a:p>
        </p:txBody>
      </p:sp>
      <p:pic>
        <p:nvPicPr>
          <p:cNvPr id="13" name="Image 4" descr="preencoded.png">    </p:cNvPr>
          <p:cNvPicPr>
            <a:picLocks noChangeAspect="1"/>
          </p:cNvPicPr>
          <p:nvPr/>
        </p:nvPicPr>
        <p:blipFill>
          <a:blip r:embed="rId5"/>
          <a:stretch>
            <a:fillRect/>
          </a:stretch>
        </p:blipFill>
        <p:spPr>
          <a:xfrm>
            <a:off x="6128028" y="5988606"/>
            <a:ext cx="916662" cy="1466731"/>
          </a:xfrm>
          <a:prstGeom prst="rect">
            <a:avLst/>
          </a:prstGeom>
        </p:spPr>
      </p:pic>
      <p:sp>
        <p:nvSpPr>
          <p:cNvPr id="14" name="Text 7"/>
          <p:cNvSpPr/>
          <p:nvPr/>
        </p:nvSpPr>
        <p:spPr>
          <a:xfrm>
            <a:off x="7319605" y="6171843"/>
            <a:ext cx="2157055" cy="269677"/>
          </a:xfrm>
          <a:prstGeom prst="rect">
            <a:avLst/>
          </a:prstGeom>
          <a:noFill/>
          <a:ln/>
        </p:spPr>
        <p:txBody>
          <a:bodyPr wrap="none" lIns="0" tIns="0" rIns="0" bIns="0" rtlCol="0" anchor="t"/>
          <a:lstStyle/>
          <a:p>
            <a:pPr algn="l" indent="0" marL="0">
              <a:lnSpc>
                <a:spcPts val="2100"/>
              </a:lnSpc>
              <a:buNone/>
            </a:pPr>
            <a:r>
              <a:rPr lang="en-US" sz="1650" b="1" spc="-51" kern="0" dirty="0">
                <a:solidFill>
                  <a:srgbClr val="E5E0DF"/>
                </a:solidFill>
                <a:latin typeface="Overpass Bold" pitchFamily="34" charset="0"/>
                <a:ea typeface="Overpass Bold" pitchFamily="34" charset="-122"/>
                <a:cs typeface="Overpass Bold" pitchFamily="34" charset="-120"/>
              </a:rPr>
              <a:t>Splitting Dataset</a:t>
            </a:r>
            <a:endParaRPr lang="en-US" sz="1650" dirty="0"/>
          </a:p>
        </p:txBody>
      </p:sp>
      <p:sp>
        <p:nvSpPr>
          <p:cNvPr id="15" name="Text 8"/>
          <p:cNvSpPr/>
          <p:nvPr/>
        </p:nvSpPr>
        <p:spPr>
          <a:xfrm>
            <a:off x="7319605" y="6551414"/>
            <a:ext cx="6669167" cy="293370"/>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Data split into 80% training and 20% validation sets.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08284"/>
            <a:ext cx="7468553" cy="1408033"/>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Exploratory Data Analysis (EDA)</a:t>
            </a:r>
            <a:endParaRPr lang="en-US" sz="4400" dirty="0"/>
          </a:p>
        </p:txBody>
      </p:sp>
      <p:sp>
        <p:nvSpPr>
          <p:cNvPr id="4" name="Shape 1"/>
          <p:cNvSpPr/>
          <p:nvPr/>
        </p:nvSpPr>
        <p:spPr>
          <a:xfrm>
            <a:off x="6324124" y="3544491"/>
            <a:ext cx="538520" cy="538520"/>
          </a:xfrm>
          <a:prstGeom prst="roundRect">
            <a:avLst>
              <a:gd name="adj" fmla="val 18670"/>
            </a:avLst>
          </a:prstGeom>
          <a:solidFill>
            <a:srgbClr val="7E023C"/>
          </a:solidFill>
          <a:ln w="7620">
            <a:solidFill>
              <a:srgbClr val="971B55"/>
            </a:solidFill>
            <a:prstDash val="solid"/>
          </a:ln>
        </p:spPr>
      </p:sp>
      <p:sp>
        <p:nvSpPr>
          <p:cNvPr id="5" name="Text 2"/>
          <p:cNvSpPr/>
          <p:nvPr/>
        </p:nvSpPr>
        <p:spPr>
          <a:xfrm>
            <a:off x="6530816" y="3644741"/>
            <a:ext cx="125135" cy="337899"/>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6" name="Text 3"/>
          <p:cNvSpPr/>
          <p:nvPr/>
        </p:nvSpPr>
        <p:spPr>
          <a:xfrm>
            <a:off x="7101959" y="3544491"/>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Class Distribution</a:t>
            </a:r>
            <a:endParaRPr lang="en-US" sz="2200" dirty="0"/>
          </a:p>
        </p:txBody>
      </p:sp>
      <p:sp>
        <p:nvSpPr>
          <p:cNvPr id="7" name="Text 4"/>
          <p:cNvSpPr/>
          <p:nvPr/>
        </p:nvSpPr>
        <p:spPr>
          <a:xfrm>
            <a:off x="7101959" y="4040029"/>
            <a:ext cx="2836783" cy="2298144"/>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Visualizations like pie charts and bar graphs used to understand the distribution of 'Normal' and 'Pothole' classes in the dataset.</a:t>
            </a:r>
            <a:endParaRPr lang="en-US" sz="1850" dirty="0"/>
          </a:p>
        </p:txBody>
      </p:sp>
      <p:sp>
        <p:nvSpPr>
          <p:cNvPr id="8" name="Shape 5"/>
          <p:cNvSpPr/>
          <p:nvPr/>
        </p:nvSpPr>
        <p:spPr>
          <a:xfrm>
            <a:off x="10178058" y="3544491"/>
            <a:ext cx="538520" cy="538520"/>
          </a:xfrm>
          <a:prstGeom prst="roundRect">
            <a:avLst>
              <a:gd name="adj" fmla="val 18670"/>
            </a:avLst>
          </a:prstGeom>
          <a:solidFill>
            <a:srgbClr val="7E023C"/>
          </a:solidFill>
          <a:ln w="7620">
            <a:solidFill>
              <a:srgbClr val="971B55"/>
            </a:solidFill>
            <a:prstDash val="solid"/>
          </a:ln>
        </p:spPr>
      </p:sp>
      <p:sp>
        <p:nvSpPr>
          <p:cNvPr id="9" name="Text 6"/>
          <p:cNvSpPr/>
          <p:nvPr/>
        </p:nvSpPr>
        <p:spPr>
          <a:xfrm>
            <a:off x="10349032" y="3644741"/>
            <a:ext cx="196572" cy="337899"/>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10" name="Text 7"/>
          <p:cNvSpPr/>
          <p:nvPr/>
        </p:nvSpPr>
        <p:spPr>
          <a:xfrm>
            <a:off x="10955893" y="3544491"/>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Overpass Bold" pitchFamily="34" charset="0"/>
                <a:ea typeface="Overpass Bold" pitchFamily="34" charset="-122"/>
                <a:cs typeface="Overpass Bold" pitchFamily="34" charset="-120"/>
              </a:rPr>
              <a:t>Handling Imbalance</a:t>
            </a:r>
            <a:endParaRPr lang="en-US" sz="2200" dirty="0"/>
          </a:p>
        </p:txBody>
      </p:sp>
      <p:sp>
        <p:nvSpPr>
          <p:cNvPr id="11" name="Text 8"/>
          <p:cNvSpPr/>
          <p:nvPr/>
        </p:nvSpPr>
        <p:spPr>
          <a:xfrm>
            <a:off x="10955893" y="4040029"/>
            <a:ext cx="2836783" cy="2681168"/>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Techniques like data augmentation or weighted loss functions can address potential class imbalances, ensuring the model doesn't favor one class over the other.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5421" y="934641"/>
            <a:ext cx="7273766" cy="621030"/>
          </a:xfrm>
          <a:prstGeom prst="rect">
            <a:avLst/>
          </a:prstGeom>
          <a:noFill/>
          <a:ln/>
        </p:spPr>
        <p:txBody>
          <a:bodyPr wrap="none" lIns="0" tIns="0" rIns="0" bIns="0" rtlCol="0" anchor="t"/>
          <a:lstStyle/>
          <a:p>
            <a:pPr indent="0" marL="0">
              <a:lnSpc>
                <a:spcPts val="4850"/>
              </a:lnSpc>
              <a:buNone/>
            </a:pPr>
            <a:r>
              <a:rPr lang="en-US" sz="3900" b="1" spc="-117" kern="0" dirty="0">
                <a:solidFill>
                  <a:srgbClr val="FFFFFF"/>
                </a:solidFill>
                <a:latin typeface="Overpass Bold" pitchFamily="34" charset="0"/>
                <a:ea typeface="Overpass Bold" pitchFamily="34" charset="-122"/>
                <a:cs typeface="Overpass Bold" pitchFamily="34" charset="-120"/>
              </a:rPr>
              <a:t>Baseline CNN Model Architecture</a:t>
            </a:r>
            <a:endParaRPr lang="en-US" sz="3900" dirty="0"/>
          </a:p>
        </p:txBody>
      </p:sp>
      <p:sp>
        <p:nvSpPr>
          <p:cNvPr id="4" name="Shape 1"/>
          <p:cNvSpPr/>
          <p:nvPr/>
        </p:nvSpPr>
        <p:spPr>
          <a:xfrm>
            <a:off x="6530697" y="1872377"/>
            <a:ext cx="22860" cy="5422463"/>
          </a:xfrm>
          <a:prstGeom prst="roundRect">
            <a:avLst>
              <a:gd name="adj" fmla="val 387960"/>
            </a:avLst>
          </a:prstGeom>
          <a:solidFill>
            <a:srgbClr val="971B55"/>
          </a:solidFill>
          <a:ln/>
        </p:spPr>
      </p:sp>
      <p:sp>
        <p:nvSpPr>
          <p:cNvPr id="5" name="Shape 2"/>
          <p:cNvSpPr/>
          <p:nvPr/>
        </p:nvSpPr>
        <p:spPr>
          <a:xfrm>
            <a:off x="6756797" y="2336006"/>
            <a:ext cx="739021" cy="22860"/>
          </a:xfrm>
          <a:prstGeom prst="roundRect">
            <a:avLst>
              <a:gd name="adj" fmla="val 387960"/>
            </a:avLst>
          </a:prstGeom>
          <a:solidFill>
            <a:srgbClr val="971B55"/>
          </a:solidFill>
          <a:ln/>
        </p:spPr>
      </p:sp>
      <p:sp>
        <p:nvSpPr>
          <p:cNvPr id="6" name="Shape 3"/>
          <p:cNvSpPr/>
          <p:nvPr/>
        </p:nvSpPr>
        <p:spPr>
          <a:xfrm>
            <a:off x="6304598" y="2109907"/>
            <a:ext cx="475059" cy="475059"/>
          </a:xfrm>
          <a:prstGeom prst="roundRect">
            <a:avLst>
              <a:gd name="adj" fmla="val 18669"/>
            </a:avLst>
          </a:prstGeom>
          <a:solidFill>
            <a:srgbClr val="7E023C"/>
          </a:solidFill>
          <a:ln w="7620">
            <a:solidFill>
              <a:srgbClr val="971B55"/>
            </a:solidFill>
            <a:prstDash val="solid"/>
          </a:ln>
        </p:spPr>
      </p:sp>
      <p:sp>
        <p:nvSpPr>
          <p:cNvPr id="7" name="Text 4"/>
          <p:cNvSpPr/>
          <p:nvPr/>
        </p:nvSpPr>
        <p:spPr>
          <a:xfrm>
            <a:off x="6486882" y="2198370"/>
            <a:ext cx="110371" cy="29813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Bold" pitchFamily="34" charset="0"/>
                <a:ea typeface="Overpass Bold" pitchFamily="34" charset="-122"/>
                <a:cs typeface="Overpass Bold" pitchFamily="34" charset="-120"/>
              </a:rPr>
              <a:t>1</a:t>
            </a:r>
            <a:endParaRPr lang="en-US" sz="2300" dirty="0"/>
          </a:p>
        </p:txBody>
      </p:sp>
      <p:sp>
        <p:nvSpPr>
          <p:cNvPr id="8" name="Text 5"/>
          <p:cNvSpPr/>
          <p:nvPr/>
        </p:nvSpPr>
        <p:spPr>
          <a:xfrm>
            <a:off x="7703463" y="2083475"/>
            <a:ext cx="2484239" cy="310515"/>
          </a:xfrm>
          <a:prstGeom prst="rect">
            <a:avLst/>
          </a:prstGeom>
          <a:noFill/>
          <a:ln/>
        </p:spPr>
        <p:txBody>
          <a:bodyPr wrap="none" lIns="0" tIns="0" rIns="0" bIns="0" rtlCol="0" anchor="t"/>
          <a:lstStyle/>
          <a:p>
            <a:pPr algn="l" indent="0" marL="0">
              <a:lnSpc>
                <a:spcPts val="2400"/>
              </a:lnSpc>
              <a:buNone/>
            </a:pPr>
            <a:r>
              <a:rPr lang="en-US" sz="1950" b="1" spc="-59" kern="0" dirty="0">
                <a:solidFill>
                  <a:srgbClr val="E5E0DF"/>
                </a:solidFill>
                <a:latin typeface="Overpass Bold" pitchFamily="34" charset="0"/>
                <a:ea typeface="Overpass Bold" pitchFamily="34" charset="-122"/>
                <a:cs typeface="Overpass Bold" pitchFamily="34" charset="-120"/>
              </a:rPr>
              <a:t>Convolutional Layers</a:t>
            </a:r>
            <a:endParaRPr lang="en-US" sz="1950" dirty="0"/>
          </a:p>
        </p:txBody>
      </p:sp>
      <p:sp>
        <p:nvSpPr>
          <p:cNvPr id="9" name="Text 6"/>
          <p:cNvSpPr/>
          <p:nvPr/>
        </p:nvSpPr>
        <p:spPr>
          <a:xfrm>
            <a:off x="7703463" y="2520672"/>
            <a:ext cx="6187916" cy="33789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Extract features from input images using learned filters.</a:t>
            </a:r>
            <a:endParaRPr lang="en-US" sz="1650" dirty="0"/>
          </a:p>
        </p:txBody>
      </p:sp>
      <p:sp>
        <p:nvSpPr>
          <p:cNvPr id="10" name="Shape 7"/>
          <p:cNvSpPr/>
          <p:nvPr/>
        </p:nvSpPr>
        <p:spPr>
          <a:xfrm>
            <a:off x="6756797" y="3744397"/>
            <a:ext cx="739021" cy="22860"/>
          </a:xfrm>
          <a:prstGeom prst="roundRect">
            <a:avLst>
              <a:gd name="adj" fmla="val 387960"/>
            </a:avLst>
          </a:prstGeom>
          <a:solidFill>
            <a:srgbClr val="971B55"/>
          </a:solidFill>
          <a:ln/>
        </p:spPr>
      </p:sp>
      <p:sp>
        <p:nvSpPr>
          <p:cNvPr id="11" name="Shape 8"/>
          <p:cNvSpPr/>
          <p:nvPr/>
        </p:nvSpPr>
        <p:spPr>
          <a:xfrm>
            <a:off x="6304598" y="3518297"/>
            <a:ext cx="475059" cy="475059"/>
          </a:xfrm>
          <a:prstGeom prst="roundRect">
            <a:avLst>
              <a:gd name="adj" fmla="val 18669"/>
            </a:avLst>
          </a:prstGeom>
          <a:solidFill>
            <a:srgbClr val="7E023C"/>
          </a:solidFill>
          <a:ln w="7620">
            <a:solidFill>
              <a:srgbClr val="971B55"/>
            </a:solidFill>
            <a:prstDash val="solid"/>
          </a:ln>
        </p:spPr>
      </p:sp>
      <p:sp>
        <p:nvSpPr>
          <p:cNvPr id="12" name="Text 9"/>
          <p:cNvSpPr/>
          <p:nvPr/>
        </p:nvSpPr>
        <p:spPr>
          <a:xfrm>
            <a:off x="6455450" y="3606760"/>
            <a:ext cx="173355" cy="29813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Bold" pitchFamily="34" charset="0"/>
                <a:ea typeface="Overpass Bold" pitchFamily="34" charset="-122"/>
                <a:cs typeface="Overpass Bold" pitchFamily="34" charset="-120"/>
              </a:rPr>
              <a:t>2</a:t>
            </a:r>
            <a:endParaRPr lang="en-US" sz="2300" dirty="0"/>
          </a:p>
        </p:txBody>
      </p:sp>
      <p:sp>
        <p:nvSpPr>
          <p:cNvPr id="13" name="Text 10"/>
          <p:cNvSpPr/>
          <p:nvPr/>
        </p:nvSpPr>
        <p:spPr>
          <a:xfrm>
            <a:off x="7703463" y="3491865"/>
            <a:ext cx="2484239" cy="310515"/>
          </a:xfrm>
          <a:prstGeom prst="rect">
            <a:avLst/>
          </a:prstGeom>
          <a:noFill/>
          <a:ln/>
        </p:spPr>
        <p:txBody>
          <a:bodyPr wrap="none" lIns="0" tIns="0" rIns="0" bIns="0" rtlCol="0" anchor="t"/>
          <a:lstStyle/>
          <a:p>
            <a:pPr algn="l" indent="0" marL="0">
              <a:lnSpc>
                <a:spcPts val="2400"/>
              </a:lnSpc>
              <a:buNone/>
            </a:pPr>
            <a:r>
              <a:rPr lang="en-US" sz="1950" b="1" spc="-59" kern="0" dirty="0">
                <a:solidFill>
                  <a:srgbClr val="E5E0DF"/>
                </a:solidFill>
                <a:latin typeface="Overpass Bold" pitchFamily="34" charset="0"/>
                <a:ea typeface="Overpass Bold" pitchFamily="34" charset="-122"/>
                <a:cs typeface="Overpass Bold" pitchFamily="34" charset="-120"/>
              </a:rPr>
              <a:t>Max Pooling Layers</a:t>
            </a:r>
            <a:endParaRPr lang="en-US" sz="1950" dirty="0"/>
          </a:p>
        </p:txBody>
      </p:sp>
      <p:sp>
        <p:nvSpPr>
          <p:cNvPr id="14" name="Text 11"/>
          <p:cNvSpPr/>
          <p:nvPr/>
        </p:nvSpPr>
        <p:spPr>
          <a:xfrm>
            <a:off x="7703463" y="3929063"/>
            <a:ext cx="6187916" cy="33789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Reduce dimensionality and provide spatial invariance.</a:t>
            </a:r>
            <a:endParaRPr lang="en-US" sz="1650" dirty="0"/>
          </a:p>
        </p:txBody>
      </p:sp>
      <p:sp>
        <p:nvSpPr>
          <p:cNvPr id="15" name="Shape 12"/>
          <p:cNvSpPr/>
          <p:nvPr/>
        </p:nvSpPr>
        <p:spPr>
          <a:xfrm>
            <a:off x="6756797" y="5152787"/>
            <a:ext cx="739021" cy="22860"/>
          </a:xfrm>
          <a:prstGeom prst="roundRect">
            <a:avLst>
              <a:gd name="adj" fmla="val 387960"/>
            </a:avLst>
          </a:prstGeom>
          <a:solidFill>
            <a:srgbClr val="971B55"/>
          </a:solidFill>
          <a:ln/>
        </p:spPr>
      </p:sp>
      <p:sp>
        <p:nvSpPr>
          <p:cNvPr id="16" name="Shape 13"/>
          <p:cNvSpPr/>
          <p:nvPr/>
        </p:nvSpPr>
        <p:spPr>
          <a:xfrm>
            <a:off x="6304598" y="4926687"/>
            <a:ext cx="475059" cy="475059"/>
          </a:xfrm>
          <a:prstGeom prst="roundRect">
            <a:avLst>
              <a:gd name="adj" fmla="val 18669"/>
            </a:avLst>
          </a:prstGeom>
          <a:solidFill>
            <a:srgbClr val="7E023C"/>
          </a:solidFill>
          <a:ln w="7620">
            <a:solidFill>
              <a:srgbClr val="971B55"/>
            </a:solidFill>
            <a:prstDash val="solid"/>
          </a:ln>
        </p:spPr>
      </p:sp>
      <p:sp>
        <p:nvSpPr>
          <p:cNvPr id="17" name="Text 14"/>
          <p:cNvSpPr/>
          <p:nvPr/>
        </p:nvSpPr>
        <p:spPr>
          <a:xfrm>
            <a:off x="6457236" y="5015151"/>
            <a:ext cx="169783" cy="29813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Bold" pitchFamily="34" charset="0"/>
                <a:ea typeface="Overpass Bold" pitchFamily="34" charset="-122"/>
                <a:cs typeface="Overpass Bold" pitchFamily="34" charset="-120"/>
              </a:rPr>
              <a:t>3</a:t>
            </a:r>
            <a:endParaRPr lang="en-US" sz="2300" dirty="0"/>
          </a:p>
        </p:txBody>
      </p:sp>
      <p:sp>
        <p:nvSpPr>
          <p:cNvPr id="18" name="Text 15"/>
          <p:cNvSpPr/>
          <p:nvPr/>
        </p:nvSpPr>
        <p:spPr>
          <a:xfrm>
            <a:off x="7703463" y="4900255"/>
            <a:ext cx="2484239" cy="310515"/>
          </a:xfrm>
          <a:prstGeom prst="rect">
            <a:avLst/>
          </a:prstGeom>
          <a:noFill/>
          <a:ln/>
        </p:spPr>
        <p:txBody>
          <a:bodyPr wrap="none" lIns="0" tIns="0" rIns="0" bIns="0" rtlCol="0" anchor="t"/>
          <a:lstStyle/>
          <a:p>
            <a:pPr algn="l" indent="0" marL="0">
              <a:lnSpc>
                <a:spcPts val="2400"/>
              </a:lnSpc>
              <a:buNone/>
            </a:pPr>
            <a:r>
              <a:rPr lang="en-US" sz="1950" b="1" spc="-59" kern="0" dirty="0">
                <a:solidFill>
                  <a:srgbClr val="E5E0DF"/>
                </a:solidFill>
                <a:latin typeface="Overpass Bold" pitchFamily="34" charset="0"/>
                <a:ea typeface="Overpass Bold" pitchFamily="34" charset="-122"/>
                <a:cs typeface="Overpass Bold" pitchFamily="34" charset="-120"/>
              </a:rPr>
              <a:t>Flatten Layer</a:t>
            </a:r>
            <a:endParaRPr lang="en-US" sz="1950" dirty="0"/>
          </a:p>
        </p:txBody>
      </p:sp>
      <p:sp>
        <p:nvSpPr>
          <p:cNvPr id="19" name="Text 16"/>
          <p:cNvSpPr/>
          <p:nvPr/>
        </p:nvSpPr>
        <p:spPr>
          <a:xfrm>
            <a:off x="7703463" y="5337453"/>
            <a:ext cx="6187916" cy="33789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Converts multi-dimensional feature maps into a single vector.</a:t>
            </a:r>
            <a:endParaRPr lang="en-US" sz="1650" dirty="0"/>
          </a:p>
        </p:txBody>
      </p:sp>
      <p:sp>
        <p:nvSpPr>
          <p:cNvPr id="20" name="Shape 17"/>
          <p:cNvSpPr/>
          <p:nvPr/>
        </p:nvSpPr>
        <p:spPr>
          <a:xfrm>
            <a:off x="6756797" y="6561177"/>
            <a:ext cx="739021" cy="22860"/>
          </a:xfrm>
          <a:prstGeom prst="roundRect">
            <a:avLst>
              <a:gd name="adj" fmla="val 387960"/>
            </a:avLst>
          </a:prstGeom>
          <a:solidFill>
            <a:srgbClr val="971B55"/>
          </a:solidFill>
          <a:ln/>
        </p:spPr>
      </p:sp>
      <p:sp>
        <p:nvSpPr>
          <p:cNvPr id="21" name="Shape 18"/>
          <p:cNvSpPr/>
          <p:nvPr/>
        </p:nvSpPr>
        <p:spPr>
          <a:xfrm>
            <a:off x="6304598" y="6335078"/>
            <a:ext cx="475059" cy="475059"/>
          </a:xfrm>
          <a:prstGeom prst="roundRect">
            <a:avLst>
              <a:gd name="adj" fmla="val 18669"/>
            </a:avLst>
          </a:prstGeom>
          <a:solidFill>
            <a:srgbClr val="7E023C"/>
          </a:solidFill>
          <a:ln w="7620">
            <a:solidFill>
              <a:srgbClr val="971B55"/>
            </a:solidFill>
            <a:prstDash val="solid"/>
          </a:ln>
        </p:spPr>
      </p:sp>
      <p:sp>
        <p:nvSpPr>
          <p:cNvPr id="22" name="Text 19"/>
          <p:cNvSpPr/>
          <p:nvPr/>
        </p:nvSpPr>
        <p:spPr>
          <a:xfrm>
            <a:off x="6450806" y="6423541"/>
            <a:ext cx="182642" cy="298133"/>
          </a:xfrm>
          <a:prstGeom prst="rect">
            <a:avLst/>
          </a:prstGeom>
          <a:noFill/>
          <a:ln/>
        </p:spPr>
        <p:txBody>
          <a:bodyPr wrap="none" lIns="0" tIns="0" rIns="0" bIns="0" rtlCol="0" anchor="t"/>
          <a:lstStyle/>
          <a:p>
            <a:pPr algn="ctr" indent="0" marL="0">
              <a:lnSpc>
                <a:spcPts val="2300"/>
              </a:lnSpc>
              <a:buNone/>
            </a:pPr>
            <a:r>
              <a:rPr lang="en-US" sz="2300" b="1" spc="-70" kern="0" dirty="0">
                <a:solidFill>
                  <a:srgbClr val="E5E0DF"/>
                </a:solidFill>
                <a:latin typeface="Overpass Bold" pitchFamily="34" charset="0"/>
                <a:ea typeface="Overpass Bold" pitchFamily="34" charset="-122"/>
                <a:cs typeface="Overpass Bold" pitchFamily="34" charset="-120"/>
              </a:rPr>
              <a:t>4</a:t>
            </a:r>
            <a:endParaRPr lang="en-US" sz="2300" dirty="0"/>
          </a:p>
        </p:txBody>
      </p:sp>
      <p:sp>
        <p:nvSpPr>
          <p:cNvPr id="23" name="Text 20"/>
          <p:cNvSpPr/>
          <p:nvPr/>
        </p:nvSpPr>
        <p:spPr>
          <a:xfrm>
            <a:off x="7703463" y="6308646"/>
            <a:ext cx="2484239" cy="310515"/>
          </a:xfrm>
          <a:prstGeom prst="rect">
            <a:avLst/>
          </a:prstGeom>
          <a:noFill/>
          <a:ln/>
        </p:spPr>
        <p:txBody>
          <a:bodyPr wrap="none" lIns="0" tIns="0" rIns="0" bIns="0" rtlCol="0" anchor="t"/>
          <a:lstStyle/>
          <a:p>
            <a:pPr algn="l" indent="0" marL="0">
              <a:lnSpc>
                <a:spcPts val="2400"/>
              </a:lnSpc>
              <a:buNone/>
            </a:pPr>
            <a:r>
              <a:rPr lang="en-US" sz="1950" b="1" spc="-59" kern="0" dirty="0">
                <a:solidFill>
                  <a:srgbClr val="E5E0DF"/>
                </a:solidFill>
                <a:latin typeface="Overpass Bold" pitchFamily="34" charset="0"/>
                <a:ea typeface="Overpass Bold" pitchFamily="34" charset="-122"/>
                <a:cs typeface="Overpass Bold" pitchFamily="34" charset="-120"/>
              </a:rPr>
              <a:t>Dense Layers</a:t>
            </a:r>
            <a:endParaRPr lang="en-US" sz="1950" dirty="0"/>
          </a:p>
        </p:txBody>
      </p:sp>
      <p:sp>
        <p:nvSpPr>
          <p:cNvPr id="24" name="Text 21"/>
          <p:cNvSpPr/>
          <p:nvPr/>
        </p:nvSpPr>
        <p:spPr>
          <a:xfrm>
            <a:off x="7703463" y="6745843"/>
            <a:ext cx="6187916" cy="337899"/>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Overpass" pitchFamily="34" charset="0"/>
                <a:ea typeface="Overpass" pitchFamily="34" charset="-122"/>
                <a:cs typeface="Overpass" pitchFamily="34" charset="-120"/>
              </a:rPr>
              <a:t>Perform classification based on extracted features.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Baseline Model: Training and Evaluation</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baseline model, trained using the Adam optimizer and binary cross-entropy loss, showed promising results. Initial performance insights are analyzed to guide further improvements.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504849"/>
            <a:ext cx="10168771"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Transfer Learning with Pretrained Models</a:t>
            </a:r>
            <a:endParaRPr lang="en-US" sz="4400" dirty="0"/>
          </a:p>
        </p:txBody>
      </p:sp>
      <p:sp>
        <p:nvSpPr>
          <p:cNvPr id="4" name="Text 1"/>
          <p:cNvSpPr/>
          <p:nvPr/>
        </p:nvSpPr>
        <p:spPr>
          <a:xfrm>
            <a:off x="837724" y="5567839"/>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Leveraging the power of transfer learning, we employed pretrained models like VGG16, ResNet50, and InceptionV3. These models, trained on massive datasets, provide a head start in feature extraction, potentially leading to enhanced accuracy and faster convergence.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69708"/>
            <a:ext cx="7468553" cy="1408033"/>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Model Comparison and Evaluation</a:t>
            </a:r>
            <a:endParaRPr lang="en-US" sz="4400" dirty="0"/>
          </a:p>
        </p:txBody>
      </p:sp>
      <p:sp>
        <p:nvSpPr>
          <p:cNvPr id="4" name="Shape 1"/>
          <p:cNvSpPr/>
          <p:nvPr/>
        </p:nvSpPr>
        <p:spPr>
          <a:xfrm>
            <a:off x="6324124" y="3236714"/>
            <a:ext cx="7468553" cy="3523059"/>
          </a:xfrm>
          <a:prstGeom prst="roundRect">
            <a:avLst>
              <a:gd name="adj" fmla="val 2854"/>
            </a:avLst>
          </a:prstGeom>
          <a:noFill/>
          <a:ln w="7620">
            <a:solidFill>
              <a:srgbClr val="FFFFFF">
                <a:alpha val="24000"/>
              </a:srgbClr>
            </a:solidFill>
            <a:prstDash val="solid"/>
          </a:ln>
        </p:spPr>
      </p:sp>
      <p:sp>
        <p:nvSpPr>
          <p:cNvPr id="5" name="Shape 2"/>
          <p:cNvSpPr/>
          <p:nvPr/>
        </p:nvSpPr>
        <p:spPr>
          <a:xfrm>
            <a:off x="6331744" y="3244334"/>
            <a:ext cx="7453312" cy="685443"/>
          </a:xfrm>
          <a:prstGeom prst="rect">
            <a:avLst/>
          </a:prstGeom>
          <a:solidFill>
            <a:srgbClr val="FFFFFF">
              <a:alpha val="4000"/>
            </a:srgbClr>
          </a:solidFill>
          <a:ln/>
        </p:spPr>
      </p:sp>
      <p:sp>
        <p:nvSpPr>
          <p:cNvPr id="6" name="Text 3"/>
          <p:cNvSpPr/>
          <p:nvPr/>
        </p:nvSpPr>
        <p:spPr>
          <a:xfrm>
            <a:off x="6571059" y="3395543"/>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Model</a:t>
            </a:r>
            <a:endParaRPr lang="en-US" sz="1850" dirty="0"/>
          </a:p>
        </p:txBody>
      </p:sp>
      <p:sp>
        <p:nvSpPr>
          <p:cNvPr id="7" name="Text 4"/>
          <p:cNvSpPr/>
          <p:nvPr/>
        </p:nvSpPr>
        <p:spPr>
          <a:xfrm>
            <a:off x="8065532" y="3395543"/>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Accuracy</a:t>
            </a:r>
            <a:endParaRPr lang="en-US" sz="1850" dirty="0"/>
          </a:p>
        </p:txBody>
      </p:sp>
      <p:sp>
        <p:nvSpPr>
          <p:cNvPr id="8" name="Text 5"/>
          <p:cNvSpPr/>
          <p:nvPr/>
        </p:nvSpPr>
        <p:spPr>
          <a:xfrm>
            <a:off x="9556194" y="3395543"/>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Precision</a:t>
            </a:r>
            <a:endParaRPr lang="en-US" sz="1850" dirty="0"/>
          </a:p>
        </p:txBody>
      </p:sp>
      <p:sp>
        <p:nvSpPr>
          <p:cNvPr id="9" name="Text 6"/>
          <p:cNvSpPr/>
          <p:nvPr/>
        </p:nvSpPr>
        <p:spPr>
          <a:xfrm>
            <a:off x="11046857" y="3395543"/>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Recall</a:t>
            </a:r>
            <a:endParaRPr lang="en-US" sz="1850" dirty="0"/>
          </a:p>
        </p:txBody>
      </p:sp>
      <p:sp>
        <p:nvSpPr>
          <p:cNvPr id="10" name="Text 7"/>
          <p:cNvSpPr/>
          <p:nvPr/>
        </p:nvSpPr>
        <p:spPr>
          <a:xfrm>
            <a:off x="12537519" y="3395543"/>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F1-Score</a:t>
            </a:r>
            <a:endParaRPr lang="en-US" sz="1850" dirty="0"/>
          </a:p>
        </p:txBody>
      </p:sp>
      <p:sp>
        <p:nvSpPr>
          <p:cNvPr id="11" name="Shape 8"/>
          <p:cNvSpPr/>
          <p:nvPr/>
        </p:nvSpPr>
        <p:spPr>
          <a:xfrm>
            <a:off x="6331744" y="3929777"/>
            <a:ext cx="7453312" cy="685443"/>
          </a:xfrm>
          <a:prstGeom prst="rect">
            <a:avLst/>
          </a:prstGeom>
          <a:solidFill>
            <a:srgbClr val="000000">
              <a:alpha val="4000"/>
            </a:srgbClr>
          </a:solidFill>
          <a:ln/>
        </p:spPr>
      </p:sp>
      <p:sp>
        <p:nvSpPr>
          <p:cNvPr id="12" name="Text 9"/>
          <p:cNvSpPr/>
          <p:nvPr/>
        </p:nvSpPr>
        <p:spPr>
          <a:xfrm>
            <a:off x="6571059" y="4080986"/>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VGG16</a:t>
            </a:r>
            <a:endParaRPr lang="en-US" sz="1850" dirty="0"/>
          </a:p>
        </p:txBody>
      </p:sp>
      <p:sp>
        <p:nvSpPr>
          <p:cNvPr id="13" name="Text 10"/>
          <p:cNvSpPr/>
          <p:nvPr/>
        </p:nvSpPr>
        <p:spPr>
          <a:xfrm>
            <a:off x="8065532" y="408098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88.5%</a:t>
            </a:r>
            <a:endParaRPr lang="en-US" sz="1850" dirty="0"/>
          </a:p>
        </p:txBody>
      </p:sp>
      <p:sp>
        <p:nvSpPr>
          <p:cNvPr id="14" name="Text 11"/>
          <p:cNvSpPr/>
          <p:nvPr/>
        </p:nvSpPr>
        <p:spPr>
          <a:xfrm>
            <a:off x="9556194" y="408098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0.87</a:t>
            </a:r>
            <a:endParaRPr lang="en-US" sz="1850" dirty="0"/>
          </a:p>
        </p:txBody>
      </p:sp>
      <p:sp>
        <p:nvSpPr>
          <p:cNvPr id="15" name="Text 12"/>
          <p:cNvSpPr/>
          <p:nvPr/>
        </p:nvSpPr>
        <p:spPr>
          <a:xfrm>
            <a:off x="11046857" y="408098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0.91</a:t>
            </a:r>
            <a:endParaRPr lang="en-US" sz="1850" dirty="0"/>
          </a:p>
        </p:txBody>
      </p:sp>
      <p:sp>
        <p:nvSpPr>
          <p:cNvPr id="16" name="Text 13"/>
          <p:cNvSpPr/>
          <p:nvPr/>
        </p:nvSpPr>
        <p:spPr>
          <a:xfrm>
            <a:off x="12537519" y="4080986"/>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0.89</a:t>
            </a:r>
            <a:endParaRPr lang="en-US" sz="1850" dirty="0"/>
          </a:p>
        </p:txBody>
      </p:sp>
      <p:sp>
        <p:nvSpPr>
          <p:cNvPr id="17" name="Shape 14"/>
          <p:cNvSpPr/>
          <p:nvPr/>
        </p:nvSpPr>
        <p:spPr>
          <a:xfrm>
            <a:off x="6331744" y="4615220"/>
            <a:ext cx="7453312" cy="1068467"/>
          </a:xfrm>
          <a:prstGeom prst="rect">
            <a:avLst/>
          </a:prstGeom>
          <a:solidFill>
            <a:srgbClr val="FFFFFF">
              <a:alpha val="4000"/>
            </a:srgbClr>
          </a:solidFill>
          <a:ln/>
        </p:spPr>
      </p:sp>
      <p:sp>
        <p:nvSpPr>
          <p:cNvPr id="18" name="Text 15"/>
          <p:cNvSpPr/>
          <p:nvPr/>
        </p:nvSpPr>
        <p:spPr>
          <a:xfrm>
            <a:off x="6571059" y="4766429"/>
            <a:ext cx="1008221" cy="766048"/>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ResNet50</a:t>
            </a:r>
            <a:endParaRPr lang="en-US" sz="1850" dirty="0"/>
          </a:p>
        </p:txBody>
      </p:sp>
      <p:sp>
        <p:nvSpPr>
          <p:cNvPr id="19" name="Text 16"/>
          <p:cNvSpPr/>
          <p:nvPr/>
        </p:nvSpPr>
        <p:spPr>
          <a:xfrm>
            <a:off x="8065532" y="4766429"/>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91.2%</a:t>
            </a:r>
            <a:endParaRPr lang="en-US" sz="1850" dirty="0"/>
          </a:p>
        </p:txBody>
      </p:sp>
      <p:sp>
        <p:nvSpPr>
          <p:cNvPr id="20" name="Text 17"/>
          <p:cNvSpPr/>
          <p:nvPr/>
        </p:nvSpPr>
        <p:spPr>
          <a:xfrm>
            <a:off x="9556194" y="4766429"/>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0.92</a:t>
            </a:r>
            <a:endParaRPr lang="en-US" sz="1850" dirty="0"/>
          </a:p>
        </p:txBody>
      </p:sp>
      <p:sp>
        <p:nvSpPr>
          <p:cNvPr id="21" name="Text 18"/>
          <p:cNvSpPr/>
          <p:nvPr/>
        </p:nvSpPr>
        <p:spPr>
          <a:xfrm>
            <a:off x="11046857" y="4766429"/>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0.90</a:t>
            </a:r>
            <a:endParaRPr lang="en-US" sz="1850" dirty="0"/>
          </a:p>
        </p:txBody>
      </p:sp>
      <p:sp>
        <p:nvSpPr>
          <p:cNvPr id="22" name="Text 19"/>
          <p:cNvSpPr/>
          <p:nvPr/>
        </p:nvSpPr>
        <p:spPr>
          <a:xfrm>
            <a:off x="12537519" y="4766429"/>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0.91</a:t>
            </a:r>
            <a:endParaRPr lang="en-US" sz="1850" dirty="0"/>
          </a:p>
        </p:txBody>
      </p:sp>
      <p:sp>
        <p:nvSpPr>
          <p:cNvPr id="23" name="Shape 20"/>
          <p:cNvSpPr/>
          <p:nvPr/>
        </p:nvSpPr>
        <p:spPr>
          <a:xfrm>
            <a:off x="6331744" y="5683687"/>
            <a:ext cx="7453312" cy="1068467"/>
          </a:xfrm>
          <a:prstGeom prst="rect">
            <a:avLst/>
          </a:prstGeom>
          <a:solidFill>
            <a:srgbClr val="000000">
              <a:alpha val="4000"/>
            </a:srgbClr>
          </a:solidFill>
          <a:ln/>
        </p:spPr>
      </p:sp>
      <p:sp>
        <p:nvSpPr>
          <p:cNvPr id="24" name="Text 21"/>
          <p:cNvSpPr/>
          <p:nvPr/>
        </p:nvSpPr>
        <p:spPr>
          <a:xfrm>
            <a:off x="6571059" y="5834896"/>
            <a:ext cx="1008221" cy="766048"/>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InceptionV3</a:t>
            </a:r>
            <a:endParaRPr lang="en-US" sz="1850" dirty="0"/>
          </a:p>
        </p:txBody>
      </p:sp>
      <p:sp>
        <p:nvSpPr>
          <p:cNvPr id="25" name="Text 22"/>
          <p:cNvSpPr/>
          <p:nvPr/>
        </p:nvSpPr>
        <p:spPr>
          <a:xfrm>
            <a:off x="8065532" y="583489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89.7%</a:t>
            </a:r>
            <a:endParaRPr lang="en-US" sz="1850" dirty="0"/>
          </a:p>
        </p:txBody>
      </p:sp>
      <p:sp>
        <p:nvSpPr>
          <p:cNvPr id="26" name="Text 23"/>
          <p:cNvSpPr/>
          <p:nvPr/>
        </p:nvSpPr>
        <p:spPr>
          <a:xfrm>
            <a:off x="9556194" y="583489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0.88</a:t>
            </a:r>
            <a:endParaRPr lang="en-US" sz="1850" dirty="0"/>
          </a:p>
        </p:txBody>
      </p:sp>
      <p:sp>
        <p:nvSpPr>
          <p:cNvPr id="27" name="Text 24"/>
          <p:cNvSpPr/>
          <p:nvPr/>
        </p:nvSpPr>
        <p:spPr>
          <a:xfrm>
            <a:off x="11046857" y="5834896"/>
            <a:ext cx="100441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0.92</a:t>
            </a:r>
            <a:endParaRPr lang="en-US" sz="1850" dirty="0"/>
          </a:p>
        </p:txBody>
      </p:sp>
      <p:sp>
        <p:nvSpPr>
          <p:cNvPr id="28" name="Text 25"/>
          <p:cNvSpPr/>
          <p:nvPr/>
        </p:nvSpPr>
        <p:spPr>
          <a:xfrm>
            <a:off x="12537519" y="5834896"/>
            <a:ext cx="1008221" cy="383024"/>
          </a:xfrm>
          <a:prstGeom prst="rect">
            <a:avLst/>
          </a:prstGeom>
          <a:noFill/>
          <a:ln/>
        </p:spPr>
        <p:txBody>
          <a:bodyPr wrap="non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0.90</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82165"/>
            <a:ext cx="7468553" cy="1408033"/>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Findings and Future Directions</a:t>
            </a:r>
            <a:endParaRPr lang="en-US" sz="4400" dirty="0"/>
          </a:p>
        </p:txBody>
      </p:sp>
      <p:sp>
        <p:nvSpPr>
          <p:cNvPr id="4" name="Text 1"/>
          <p:cNvSpPr/>
          <p:nvPr/>
        </p:nvSpPr>
        <p:spPr>
          <a:xfrm>
            <a:off x="837724" y="3849172"/>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project successfully demonstrated the effectiveness of CNNs and transfer learning for pothole detection. The best-performing model can be integrated into road inspection systems, improving safety and efficiency. Future work includes exploring real-time detection and addressing limitations like varying lighting conditions and image quality.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2024-11-14T15:28:38Z</dcterms:created>
  <dcterms:modified xsi:type="dcterms:W3CDTF">2024-11-14T15:28:38Z</dcterms:modified>
</cp:coreProperties>
</file>